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472" r:id="rId4"/>
    <p:sldId id="468" r:id="rId5"/>
    <p:sldId id="470" r:id="rId6"/>
    <p:sldId id="469" r:id="rId7"/>
    <p:sldId id="471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67" r:id="rId22"/>
  </p:sldIdLst>
  <p:sldSz cx="9144000" cy="6858000" type="screen4x3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60066"/>
    <a:srgbClr val="006600"/>
    <a:srgbClr val="FF99CC"/>
    <a:srgbClr val="003300"/>
    <a:srgbClr val="660033"/>
    <a:srgbClr val="CC0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930" autoAdjust="0"/>
  </p:normalViewPr>
  <p:slideViewPr>
    <p:cSldViewPr snapToGrid="0" showGuides="1">
      <p:cViewPr>
        <p:scale>
          <a:sx n="100" d="100"/>
          <a:sy n="100" d="100"/>
        </p:scale>
        <p:origin x="-210" y="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82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97" y="3327855"/>
            <a:ext cx="6818974" cy="3155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761" tIns="47069" rIns="95761" bIns="47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0913" cy="2617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0874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Tenant</a:t>
            </a:r>
            <a:r>
              <a:rPr lang="en-US" baseline="0" dirty="0" smtClean="0"/>
              <a:t> wants all traffic through the firewall</a:t>
            </a:r>
          </a:p>
          <a:p>
            <a:r>
              <a:rPr lang="en-US" baseline="0" dirty="0" smtClean="0"/>
              <a:t>2(B) configuration computed by the controller</a:t>
            </a:r>
          </a:p>
          <a:p>
            <a:r>
              <a:rPr lang="en-US" baseline="0" dirty="0" smtClean="0"/>
              <a:t>Software data-paths of multiple tenants can overlap on one or more physical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 evaluate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PerfSight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we set up a cluster with Dell T5500 servers,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each of which has 8 cores, 16GB memory and a 10Gbps NIC.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server runs Ubuntu with Linux kernel 3.2.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0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17488"/>
            <a:ext cx="2184400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217488"/>
            <a:ext cx="6400800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3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9582-3678-4132-A965-C58AA89CE24F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9FD1-E629-47E6-86E8-1DEE33FC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384C-FCD6-4473-8EDC-868F6F4BC612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CE49-1306-4066-9301-B20655088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0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861C-1744-496E-891C-C6EA8B53C112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56A9-D49C-49A7-839C-6A929F7E9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9DDA-27F8-4BDB-A04A-6FCC3C8B01A9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70FB-BB08-4010-B38D-9D349C931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F300-8073-4E87-A3EB-EEF5040A2786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234B-5A5D-4B92-A319-4F21C302D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9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6C2C-625F-4E2E-A7CB-EE4EA0A5A42B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3B4F-AF97-4072-B602-D7316D82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62F-F66F-4BEB-BB28-0F2E157BE63E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A1F0-53DB-442B-9739-AF778D88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FEFA-BFBF-4C9B-A492-687F1CFA8020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A2E7-9888-4E1C-A39E-430382FE6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solidFill>
                  <a:srgbClr val="00B050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7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0BE-AD9D-4280-AD18-EF9E32CD10E3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1862-FF22-4C15-B6BB-10FC5B8D0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D872-C4F7-46F0-B803-AA213A1481A5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563E-EC99-4B14-805D-B93370FD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4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D3CC-95E3-4A85-B2F6-333A34A9957E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35C5-AEE5-4B93-B3B9-A9D2128F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47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9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49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42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17488"/>
            <a:ext cx="8724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777875"/>
            <a:ext cx="8737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788" y="77788"/>
            <a:ext cx="8988425" cy="62341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4452938" y="6472238"/>
            <a:ext cx="9666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</a:rPr>
              <a:t>Slide </a:t>
            </a:r>
            <a:fld id="{60246841-D9E9-4776-9AC9-D85CFA2E92EA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 smtClean="0">
                <a:latin typeface="Arial" charset="0"/>
              </a:rPr>
              <a:t>/</a:t>
            </a:r>
            <a:r>
              <a:rPr lang="en-US" sz="1200" b="1" dirty="0" smtClean="0">
                <a:latin typeface="Arial" charset="0"/>
              </a:rPr>
              <a:t>20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1030" name="Picture 8" descr="PU_signature_gif_pri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3175"/>
            <a:ext cx="1506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logonew"/>
          <p:cNvPicPr>
            <a:picLocks noChangeAspect="1" noChangeArrowheads="1"/>
          </p:cNvPicPr>
          <p:nvPr userDrawn="1"/>
        </p:nvPicPr>
        <p:blipFill>
          <a:blip r:embed="rId14" cstate="print"/>
          <a:srcRect l="12109" t="17769" r="8650" b="14888"/>
          <a:stretch>
            <a:fillRect/>
          </a:stretch>
        </p:blipFill>
        <p:spPr bwMode="auto">
          <a:xfrm>
            <a:off x="131764" y="6364288"/>
            <a:ext cx="742532" cy="4466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85B41F-A52B-405D-B202-7F7564869FFD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C5722A-21BE-4391-9C14-6ACC0F0F6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50" y="1289771"/>
            <a:ext cx="8621713" cy="2986692"/>
          </a:xfrm>
          <a:noFill/>
        </p:spPr>
        <p:txBody>
          <a:bodyPr lIns="85725" tIns="41275" rIns="85725" bIns="41275"/>
          <a:lstStyle/>
          <a:p>
            <a:pPr>
              <a:spcAft>
                <a:spcPct val="60000"/>
              </a:spcAft>
            </a:pPr>
            <a:r>
              <a:rPr lang="en-US" sz="1000" dirty="0" smtClean="0">
                <a:solidFill>
                  <a:srgbClr val="1C1C1C"/>
                </a:solidFill>
              </a:rPr>
              <a:t/>
            </a:r>
            <a:br>
              <a:rPr lang="en-US" sz="1000" dirty="0" smtClean="0">
                <a:solidFill>
                  <a:srgbClr val="1C1C1C"/>
                </a:solidFill>
              </a:rPr>
            </a:br>
            <a:r>
              <a:rPr lang="en-US" sz="3600" b="0" dirty="0" smtClean="0"/>
              <a:t>"</a:t>
            </a:r>
            <a:r>
              <a:rPr lang="en-US" sz="3600" b="0" dirty="0" err="1"/>
              <a:t>PerfSight</a:t>
            </a:r>
            <a:r>
              <a:rPr lang="en-US" sz="3600" b="0" dirty="0"/>
              <a:t>: Performance Diagnosis for Software </a:t>
            </a:r>
            <a:r>
              <a:rPr lang="en-US" sz="3600" b="0" dirty="0" err="1"/>
              <a:t>Dataplanes</a:t>
            </a:r>
            <a:r>
              <a:rPr lang="en-US" sz="3600" b="0" dirty="0"/>
              <a:t>." 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200" b="0" dirty="0"/>
              <a:t>Wu, </a:t>
            </a:r>
            <a:r>
              <a:rPr lang="en-US" sz="3200" b="0" dirty="0" err="1"/>
              <a:t>Wenfei</a:t>
            </a:r>
            <a:r>
              <a:rPr lang="en-US" sz="3200" b="0" dirty="0"/>
              <a:t>, Keqiang He, and Aditya </a:t>
            </a:r>
            <a:r>
              <a:rPr lang="en-US" sz="3200" b="0" dirty="0" err="1" smtClean="0"/>
              <a:t>Akella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ACM </a:t>
            </a:r>
            <a:r>
              <a:rPr lang="en-US" sz="3200" b="0" i="1" dirty="0" smtClean="0"/>
              <a:t>ICM</a:t>
            </a:r>
            <a:r>
              <a:rPr lang="en-US" sz="3200" b="0" dirty="0" smtClean="0"/>
              <a:t>, </a:t>
            </a:r>
            <a:r>
              <a:rPr lang="en-US" sz="3200" b="0" dirty="0"/>
              <a:t>2015.</a:t>
            </a:r>
            <a:endParaRPr lang="en-US" sz="40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06450" y="4399295"/>
            <a:ext cx="73771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A50021"/>
                </a:solidFill>
                <a:latin typeface="Times New Roman" charset="0"/>
              </a:rPr>
              <a:t>Presented by: Ayush Patwari</a:t>
            </a:r>
            <a:endParaRPr lang="en-US" sz="1200" dirty="0">
              <a:solidFill>
                <a:srgbClr val="A50021"/>
              </a:solidFill>
              <a:latin typeface="Times New Roman" charset="0"/>
            </a:endParaRP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685491" y="5916363"/>
            <a:ext cx="14947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sz="1600" i="1" dirty="0" smtClean="0"/>
              <a:t>March 10, 2016</a:t>
            </a:r>
            <a:endParaRPr lang="en-US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Diagnosis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approaches</a:t>
            </a:r>
          </a:p>
          <a:p>
            <a:pPr lvl="1"/>
            <a:r>
              <a:rPr lang="en-US" dirty="0" smtClean="0"/>
              <a:t>Resource utilization as an indicator of bottlenecks ?</a:t>
            </a:r>
          </a:p>
          <a:p>
            <a:pPr lvl="2"/>
            <a:r>
              <a:rPr lang="en-US" dirty="0" err="1" smtClean="0"/>
              <a:t>Middlebox</a:t>
            </a:r>
            <a:r>
              <a:rPr lang="en-US" dirty="0" smtClean="0"/>
              <a:t> is a video transcoder with non-blocking IO – CPU utilization 100%</a:t>
            </a:r>
          </a:p>
          <a:p>
            <a:pPr lvl="1"/>
            <a:r>
              <a:rPr lang="en-US" dirty="0" smtClean="0"/>
              <a:t>Monitor traffic volume changes</a:t>
            </a:r>
          </a:p>
          <a:p>
            <a:pPr lvl="2"/>
            <a:r>
              <a:rPr lang="en-US" dirty="0" smtClean="0"/>
              <a:t>Change in traffic profile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Contention: difficult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 bugs:</a:t>
            </a:r>
          </a:p>
          <a:p>
            <a:pPr lvl="2"/>
            <a:r>
              <a:rPr lang="en-US" dirty="0" smtClean="0"/>
              <a:t>E.g. memory leaks in code</a:t>
            </a:r>
          </a:p>
          <a:p>
            <a:pPr lvl="2"/>
            <a:r>
              <a:rPr lang="en-US" dirty="0" smtClean="0"/>
              <a:t>Cause propagation (chaining)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2005012"/>
            <a:ext cx="4146661" cy="40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PerfSight</a:t>
            </a:r>
            <a:r>
              <a:rPr lang="en-US" dirty="0" smtClean="0"/>
              <a:t>: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59" y="1323181"/>
            <a:ext cx="5203732" cy="37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 and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4362451"/>
            <a:ext cx="8737600" cy="1820862"/>
          </a:xfrm>
        </p:spPr>
        <p:txBody>
          <a:bodyPr/>
          <a:lstStyle/>
          <a:p>
            <a:r>
              <a:rPr lang="en-US" sz="1800" dirty="0" smtClean="0"/>
              <a:t>QEMU: </a:t>
            </a:r>
            <a:r>
              <a:rPr lang="en-US" sz="1800" dirty="0" err="1" smtClean="0"/>
              <a:t>opensource</a:t>
            </a:r>
            <a:r>
              <a:rPr lang="en-US" sz="1800" dirty="0" smtClean="0"/>
              <a:t> hypervisor with hardware virtualization (using binary translation)</a:t>
            </a:r>
          </a:p>
          <a:p>
            <a:r>
              <a:rPr lang="en-US" sz="1800" dirty="0" smtClean="0"/>
              <a:t>Open </a:t>
            </a:r>
            <a:r>
              <a:rPr lang="en-US" sz="1800" dirty="0" err="1" smtClean="0"/>
              <a:t>vSwitch</a:t>
            </a:r>
            <a:r>
              <a:rPr lang="en-US" sz="1800" dirty="0" smtClean="0"/>
              <a:t> </a:t>
            </a:r>
            <a:r>
              <a:rPr lang="en-US" sz="1800" dirty="0"/>
              <a:t>: production-quality open-source implementation of a distributed virtual multilayer switch to provide a switching stack for hardware virtualization environments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951698"/>
            <a:ext cx="8496300" cy="31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?</a:t>
            </a:r>
          </a:p>
          <a:p>
            <a:pPr lvl="1"/>
            <a:r>
              <a:rPr lang="en-US" dirty="0" smtClean="0"/>
              <a:t>Each element has input output methods</a:t>
            </a:r>
          </a:p>
          <a:p>
            <a:pPr lvl="1"/>
            <a:r>
              <a:rPr lang="en-US" dirty="0" smtClean="0"/>
              <a:t>Analyze code path that packet traverses from input </a:t>
            </a:r>
            <a:r>
              <a:rPr lang="en-US" dirty="0" smtClean="0">
                <a:sym typeface="Wingdings" panose="05000000000000000000" pitchFamily="2" charset="2"/>
              </a:rPr>
              <a:t> output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Determine possible branches that might drop it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Manual process currently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packet counter, byte counter, I/O time counter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I/O time can reveal starvation and help in detecting propagation issues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Aggregate statistics easily derived from above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 ?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 data where available </a:t>
            </a:r>
            <a:r>
              <a:rPr lang="en-US" dirty="0" err="1" smtClean="0">
                <a:sym typeface="Wingdings" panose="05000000000000000000" pitchFamily="2" charset="2"/>
              </a:rPr>
              <a:t>e.g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net_device</a:t>
            </a:r>
            <a:r>
              <a:rPr lang="en-US" dirty="0" smtClean="0">
                <a:sym typeface="Wingdings" panose="05000000000000000000" pitchFamily="2" charset="2"/>
              </a:rPr>
              <a:t> for NIC, TAP, </a:t>
            </a:r>
            <a:r>
              <a:rPr lang="en-US" dirty="0" err="1" smtClean="0">
                <a:sym typeface="Wingdings" panose="05000000000000000000" pitchFamily="2" charset="2"/>
              </a:rPr>
              <a:t>soft_net</a:t>
            </a:r>
            <a:r>
              <a:rPr lang="en-US" dirty="0" smtClean="0">
                <a:sym typeface="Wingdings" panose="05000000000000000000" pitchFamily="2" charset="2"/>
              </a:rPr>
              <a:t> for NAPI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Elements in HV and </a:t>
            </a:r>
            <a:r>
              <a:rPr lang="en-US" dirty="0" err="1" smtClean="0">
                <a:sym typeface="Wingdings" panose="05000000000000000000" pitchFamily="2" charset="2"/>
              </a:rPr>
              <a:t>middleboxes</a:t>
            </a:r>
            <a:r>
              <a:rPr lang="en-US" dirty="0" smtClean="0">
                <a:sym typeface="Wingdings" panose="05000000000000000000" pitchFamily="2" charset="2"/>
              </a:rPr>
              <a:t> – design common API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472112"/>
            <a:ext cx="333375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5472112"/>
            <a:ext cx="2619375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4950" y="591978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e.g. </a:t>
            </a:r>
            <a:r>
              <a:rPr lang="en-US" sz="1100" dirty="0"/>
              <a:t>f</a:t>
            </a:r>
            <a:r>
              <a:rPr lang="en-US" sz="1100" dirty="0" smtClean="0"/>
              <a:t>or NIC driver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718836" y="5938837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Unified format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01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Contention and Bottleneck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335087"/>
            <a:ext cx="45910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75" y="3480594"/>
            <a:ext cx="41243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1420695"/>
            <a:ext cx="3886200" cy="4119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6137" y="3375810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Readblocked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73" y="1624244"/>
            <a:ext cx="25050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31" y="2227418"/>
            <a:ext cx="25527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25" y="2740586"/>
            <a:ext cx="2914650" cy="42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25" y="3287912"/>
            <a:ext cx="895350" cy="514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25" y="3788897"/>
            <a:ext cx="1047750" cy="476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8646" y="3857745"/>
            <a:ext cx="1296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Writeblocked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 bwMode="auto">
          <a:xfrm>
            <a:off x="4541368" y="3190874"/>
            <a:ext cx="583082" cy="55254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29909" y="3866714"/>
            <a:ext cx="583082" cy="55254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307714" y="3716537"/>
            <a:ext cx="233654" cy="139685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410075" y="4384782"/>
            <a:ext cx="1819834" cy="8158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435816" y="5163935"/>
            <a:ext cx="214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Candidate </a:t>
            </a:r>
            <a:r>
              <a:rPr lang="en-US" sz="1600" u="sng" dirty="0" err="1" smtClean="0"/>
              <a:t>Middleboxes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0140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" y="1214437"/>
            <a:ext cx="741997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4" y="3984625"/>
            <a:ext cx="364807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512" y="3736975"/>
            <a:ext cx="3552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Usecase</a:t>
            </a:r>
            <a:r>
              <a:rPr lang="en-US" dirty="0" smtClean="0"/>
              <a:t>: Multi-tenant scenario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8237"/>
            <a:ext cx="822960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500634"/>
            <a:ext cx="3590925" cy="27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(3/3)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87" y="1375569"/>
            <a:ext cx="82962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System is small - but claim it will scale since stats at each element</a:t>
            </a:r>
          </a:p>
          <a:p>
            <a:pPr lvl="1"/>
            <a:r>
              <a:rPr lang="en-US" dirty="0" smtClean="0"/>
              <a:t>Diagnostic app takes O(n) [n = number of elements]</a:t>
            </a:r>
          </a:p>
          <a:p>
            <a:pPr lvl="1"/>
            <a:r>
              <a:rPr lang="en-US" dirty="0" smtClean="0"/>
              <a:t>Ticket aggregation across cloud operators to diagnose overlapping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257300"/>
            <a:ext cx="43053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7" y="823912"/>
            <a:ext cx="3676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err="1" smtClean="0"/>
              <a:t>Dataplane</a:t>
            </a:r>
            <a:r>
              <a:rPr lang="en-US" dirty="0" smtClean="0"/>
              <a:t> ??</a:t>
            </a:r>
            <a:endParaRPr lang="en-US" dirty="0"/>
          </a:p>
        </p:txBody>
      </p:sp>
      <p:pic>
        <p:nvPicPr>
          <p:cNvPr id="4100" name="Picture 4" descr="http://egotvonline.com/wp-content/uploads/2011/03/jackie-ch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75594"/>
            <a:ext cx="584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3675825"/>
            <a:ext cx="8724900" cy="533400"/>
          </a:xfrm>
        </p:spPr>
        <p:txBody>
          <a:bodyPr/>
          <a:lstStyle/>
          <a:p>
            <a:r>
              <a:rPr lang="en-US" sz="4400" dirty="0" smtClean="0"/>
              <a:t>Q&amp;A</a:t>
            </a:r>
            <a:endParaRPr lang="en-US" sz="4400" dirty="0"/>
          </a:p>
        </p:txBody>
      </p:sp>
      <p:pic>
        <p:nvPicPr>
          <p:cNvPr id="5122" name="Picture 2" descr="http://www.fndvisions.org/img/cute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905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pyright 2013&#10;SDN Anatomy&#10;21&#10;SDN Controller&#10;System&#10;Scott Shenker, ONS’11 talk&#10;Simple Packet&#10;Forwarding Engines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 b="7130"/>
          <a:stretch/>
        </p:blipFill>
        <p:spPr bwMode="auto">
          <a:xfrm>
            <a:off x="1639628" y="1388227"/>
            <a:ext cx="607695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What is SDN ?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flipH="1">
            <a:off x="6816436" y="3499660"/>
            <a:ext cx="615142" cy="29094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3534" y="3408219"/>
            <a:ext cx="125707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“Dumb” data plane:</a:t>
            </a:r>
          </a:p>
          <a:p>
            <a:r>
              <a:rPr lang="en-US" sz="1050" dirty="0" smtClean="0"/>
              <a:t>concerned only</a:t>
            </a:r>
          </a:p>
          <a:p>
            <a:r>
              <a:rPr lang="en-US" sz="1050" dirty="0"/>
              <a:t>w</a:t>
            </a:r>
            <a:r>
              <a:rPr lang="en-US" sz="1050" dirty="0" smtClean="0"/>
              <a:t>ith </a:t>
            </a:r>
            <a:r>
              <a:rPr lang="en-US" sz="1050" dirty="0"/>
              <a:t>f</a:t>
            </a:r>
            <a:r>
              <a:rPr lang="en-US" sz="1050" dirty="0" smtClean="0"/>
              <a:t>orwarding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710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Network Function Virtualization ?</a:t>
            </a:r>
            <a:endParaRPr lang="en-US" dirty="0"/>
          </a:p>
        </p:txBody>
      </p:sp>
      <p:pic>
        <p:nvPicPr>
          <p:cNvPr id="3076" name="Picture 4" descr="http://wikibon.org/vault/Special:FilePath/NFV_Wiki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668039"/>
            <a:ext cx="5459095" cy="40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96200" y="4762360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Taken from: </a:t>
            </a:r>
            <a:r>
              <a:rPr lang="en-US" sz="700" dirty="0" err="1" smtClean="0"/>
              <a:t>Pentalink</a:t>
            </a:r>
            <a:r>
              <a:rPr lang="en-US" sz="700" dirty="0" smtClean="0"/>
              <a:t> Systems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882766" y="5040702"/>
            <a:ext cx="7716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MIDDLEBOXES</a:t>
            </a:r>
            <a:r>
              <a:rPr lang="en-US" sz="1400" u="sng" dirty="0"/>
              <a:t>: </a:t>
            </a:r>
            <a:r>
              <a:rPr lang="en-US" sz="1400" u="sng" dirty="0" smtClean="0"/>
              <a:t>(Wikipedia)</a:t>
            </a:r>
          </a:p>
          <a:p>
            <a:r>
              <a:rPr lang="en-US" sz="1400" dirty="0" smtClean="0"/>
              <a:t>A middle-box </a:t>
            </a:r>
            <a:r>
              <a:rPr lang="en-US" sz="1400" dirty="0"/>
              <a:t>or network appliance is a computer networking device that transforms, inspects, filters, or </a:t>
            </a:r>
            <a:endParaRPr lang="en-US" sz="1400" dirty="0" smtClean="0"/>
          </a:p>
          <a:p>
            <a:r>
              <a:rPr lang="en-US" sz="1400" dirty="0" smtClean="0"/>
              <a:t>otherwise </a:t>
            </a:r>
            <a:r>
              <a:rPr lang="en-US" sz="1400" dirty="0"/>
              <a:t>manipulates traffic </a:t>
            </a:r>
            <a:r>
              <a:rPr lang="en-US" sz="1400" b="1" u="sng" dirty="0"/>
              <a:t>for purposes other than packet </a:t>
            </a:r>
            <a:r>
              <a:rPr lang="en-US" sz="1400" b="1" u="sng" dirty="0" smtClean="0"/>
              <a:t>forwarding </a:t>
            </a:r>
          </a:p>
          <a:p>
            <a:r>
              <a:rPr lang="en-US" sz="1400" dirty="0" smtClean="0"/>
              <a:t>e.g. firewalls, NAT, Intrusion Detection Systems, Load Balancers, RAN, CDN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00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| NFV</a:t>
            </a:r>
            <a:endParaRPr lang="en-US" dirty="0"/>
          </a:p>
        </p:txBody>
      </p:sp>
      <p:pic>
        <p:nvPicPr>
          <p:cNvPr id="2052" name="Picture 4" descr="http://www.overturenetworks.com/sites/default/files/NFV_vs_SD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"/>
          <a:stretch/>
        </p:blipFill>
        <p:spPr bwMode="auto">
          <a:xfrm>
            <a:off x="931482" y="924197"/>
            <a:ext cx="7300085" cy="39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3093" y="4858946"/>
            <a:ext cx="15808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Taken from: Overture Networks ‘2013</a:t>
            </a:r>
            <a:endParaRPr 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1024467" y="5083933"/>
            <a:ext cx="720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NFV can be realized using non-SDN </a:t>
            </a:r>
            <a:r>
              <a:rPr lang="en-US" sz="1200" dirty="0" smtClean="0"/>
              <a:t>mechanisms, relying on current techniques use in datacenters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However, SDN can enhance performance, simplify </a:t>
            </a:r>
            <a:r>
              <a:rPr lang="en-US" sz="1200" dirty="0"/>
              <a:t>compatibility with existing deployments, and facilitate operation and maintenance </a:t>
            </a:r>
            <a:r>
              <a:rPr lang="en-US" sz="1200" dirty="0" smtClean="0"/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NFV can </a:t>
            </a:r>
            <a:r>
              <a:rPr lang="en-US" sz="1200" dirty="0"/>
              <a:t>support SDN by providing the infrastructure upon which the SDN software can be run</a:t>
            </a:r>
          </a:p>
        </p:txBody>
      </p:sp>
    </p:spTree>
    <p:extLst>
      <p:ext uri="{BB962C8B-B14F-4D97-AF65-F5344CB8AC3E}">
        <p14:creationId xmlns:p14="http://schemas.microsoft.com/office/powerpoint/2010/main" val="42265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</a:p>
          <a:p>
            <a:pPr lvl="1"/>
            <a:r>
              <a:rPr lang="en-US" dirty="0" smtClean="0"/>
              <a:t>Concerned with forwarding only</a:t>
            </a:r>
          </a:p>
          <a:p>
            <a:pPr lvl="1"/>
            <a:r>
              <a:rPr lang="en-US" dirty="0" smtClean="0"/>
              <a:t>However, in addition to L2/L3 (e.g. NIC, router, switch) devices</a:t>
            </a:r>
          </a:p>
          <a:p>
            <a:pPr lvl="2"/>
            <a:r>
              <a:rPr lang="en-US" dirty="0" smtClean="0"/>
              <a:t>Include wide range of network functions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firewalls, NAT, </a:t>
            </a:r>
            <a:r>
              <a:rPr lang="en-US" dirty="0" smtClean="0"/>
              <a:t>Load Balancers etc.</a:t>
            </a:r>
          </a:p>
          <a:p>
            <a:r>
              <a:rPr lang="en-US" dirty="0" smtClean="0"/>
              <a:t>With NVF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 switching elements realized using software on generic compute platforms e.g. </a:t>
            </a:r>
            <a:r>
              <a:rPr lang="en-US" dirty="0" err="1" smtClean="0"/>
              <a:t>virtualNIC</a:t>
            </a:r>
            <a:r>
              <a:rPr lang="en-US" dirty="0" smtClean="0"/>
              <a:t>, load balancers</a:t>
            </a:r>
          </a:p>
          <a:p>
            <a:pPr lvl="1"/>
            <a:r>
              <a:rPr lang="en-US" dirty="0" smtClean="0"/>
              <a:t> data plane now consists of : </a:t>
            </a:r>
          </a:p>
          <a:p>
            <a:pPr lvl="2"/>
            <a:r>
              <a:rPr lang="en-US" dirty="0" err="1" smtClean="0"/>
              <a:t>pNIC</a:t>
            </a:r>
            <a:r>
              <a:rPr lang="en-US" dirty="0" smtClean="0"/>
              <a:t>, </a:t>
            </a:r>
            <a:r>
              <a:rPr lang="en-US" dirty="0" err="1" smtClean="0"/>
              <a:t>vNIC</a:t>
            </a:r>
            <a:r>
              <a:rPr lang="en-US" dirty="0" smtClean="0"/>
              <a:t>, some NVF(s) hosted on VMs, </a:t>
            </a:r>
            <a:r>
              <a:rPr lang="en-US" dirty="0" err="1" smtClean="0"/>
              <a:t>vSwitches</a:t>
            </a:r>
            <a:r>
              <a:rPr lang="en-US" dirty="0" smtClean="0"/>
              <a:t> in hypervisors, host and guest network stacks </a:t>
            </a:r>
            <a:r>
              <a:rPr lang="en-US" dirty="0" err="1" smtClean="0"/>
              <a:t>etc</a:t>
            </a:r>
            <a:r>
              <a:rPr lang="en-US" dirty="0" smtClean="0"/>
              <a:t> – “</a:t>
            </a:r>
            <a:r>
              <a:rPr lang="en-US" dirty="0" err="1" smtClean="0"/>
              <a:t>Sofware</a:t>
            </a:r>
            <a:r>
              <a:rPr lang="en-US" dirty="0" smtClean="0"/>
              <a:t> </a:t>
            </a:r>
            <a:r>
              <a:rPr lang="en-US" dirty="0" err="1" smtClean="0"/>
              <a:t>Dataplane</a:t>
            </a:r>
            <a:r>
              <a:rPr lang="en-US" dirty="0" smtClean="0"/>
              <a:t>” (SDP)</a:t>
            </a:r>
          </a:p>
          <a:p>
            <a:r>
              <a:rPr lang="en-US" dirty="0" smtClean="0"/>
              <a:t>Effective data plane diagnosis</a:t>
            </a:r>
          </a:p>
          <a:p>
            <a:pPr lvl="1"/>
            <a:r>
              <a:rPr lang="en-US" i="1" dirty="0"/>
              <a:t>p</a:t>
            </a:r>
            <a:r>
              <a:rPr lang="en-US" i="1" dirty="0" smtClean="0"/>
              <a:t>ing</a:t>
            </a:r>
            <a:r>
              <a:rPr lang="en-US" dirty="0" smtClean="0"/>
              <a:t>, </a:t>
            </a:r>
            <a:r>
              <a:rPr lang="en-US" i="1" dirty="0" smtClean="0"/>
              <a:t>traceroute</a:t>
            </a:r>
            <a:r>
              <a:rPr lang="en-US" dirty="0" smtClean="0"/>
              <a:t>, </a:t>
            </a:r>
            <a:r>
              <a:rPr lang="en-US" i="1" dirty="0" err="1" smtClean="0"/>
              <a:t>NetFlow</a:t>
            </a:r>
            <a:r>
              <a:rPr lang="en-US" dirty="0" smtClean="0"/>
              <a:t> etc. work well to analyze simple </a:t>
            </a:r>
            <a:r>
              <a:rPr lang="en-US" dirty="0" err="1" smtClean="0"/>
              <a:t>dataplanes</a:t>
            </a:r>
            <a:endParaRPr lang="en-US" dirty="0" smtClean="0"/>
          </a:p>
          <a:p>
            <a:pPr lvl="1"/>
            <a:r>
              <a:rPr lang="en-US" dirty="0" smtClean="0"/>
              <a:t>Software </a:t>
            </a:r>
            <a:r>
              <a:rPr lang="en-US" dirty="0" err="1" smtClean="0"/>
              <a:t>dataplanes</a:t>
            </a:r>
            <a:r>
              <a:rPr lang="en-US" dirty="0" smtClean="0"/>
              <a:t> pose new challenges</a:t>
            </a:r>
          </a:p>
          <a:p>
            <a:pPr lvl="2"/>
            <a:r>
              <a:rPr lang="en-US" dirty="0" smtClean="0"/>
              <a:t>Similar tools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Subtle performance problems</a:t>
            </a:r>
          </a:p>
          <a:p>
            <a:pPr lvl="1"/>
            <a:r>
              <a:rPr lang="en-US" dirty="0" smtClean="0"/>
              <a:t>Misallocation of resources to  SDP elements</a:t>
            </a:r>
          </a:p>
          <a:p>
            <a:pPr lvl="1"/>
            <a:r>
              <a:rPr lang="en-US" dirty="0" smtClean="0"/>
              <a:t>Contention amongst elements for shared resources</a:t>
            </a:r>
          </a:p>
          <a:p>
            <a:pPr lvl="1"/>
            <a:r>
              <a:rPr lang="en-US" dirty="0" smtClean="0"/>
              <a:t>Buggy design/implementation of software elements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Why different from previous ?</a:t>
            </a:r>
          </a:p>
          <a:p>
            <a:pPr lvl="1"/>
            <a:r>
              <a:rPr lang="en-US" dirty="0" smtClean="0"/>
              <a:t>Hardware elements simpler to diagnose </a:t>
            </a:r>
          </a:p>
          <a:p>
            <a:pPr lvl="2"/>
            <a:r>
              <a:rPr lang="en-US" dirty="0" smtClean="0"/>
              <a:t>they have few resources to worry about (bandwidth, buffering) compared to</a:t>
            </a:r>
          </a:p>
          <a:p>
            <a:pPr lvl="2"/>
            <a:r>
              <a:rPr lang="en-US" dirty="0" smtClean="0"/>
              <a:t>CPU, disk, memory, network bandwidth etc. when hosted on VMs</a:t>
            </a:r>
          </a:p>
          <a:p>
            <a:pPr lvl="1"/>
            <a:r>
              <a:rPr lang="en-US" dirty="0" smtClean="0"/>
              <a:t>Contention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ould occur only at few locations e.g. buffer or link utilization overload</a:t>
            </a:r>
            <a:endParaRPr lang="en-US" dirty="0"/>
          </a:p>
          <a:p>
            <a:pPr lvl="2"/>
            <a:r>
              <a:rPr lang="en-US" dirty="0" smtClean="0"/>
              <a:t>whereas in SDP can occur at many locations in virtualization stack   </a:t>
            </a:r>
          </a:p>
          <a:p>
            <a:pPr lvl="1"/>
            <a:r>
              <a:rPr lang="en-US" dirty="0" smtClean="0"/>
              <a:t>Also implementations bugs in hardware are rare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we all know how software is written! </a:t>
            </a:r>
          </a:p>
        </p:txBody>
      </p:sp>
    </p:spTree>
    <p:extLst>
      <p:ext uri="{BB962C8B-B14F-4D97-AF65-F5344CB8AC3E}">
        <p14:creationId xmlns:p14="http://schemas.microsoft.com/office/powerpoint/2010/main" val="1562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for performance problems in SDP</a:t>
            </a:r>
          </a:p>
          <a:p>
            <a:pPr lvl="1"/>
            <a:r>
              <a:rPr lang="en-US" dirty="0" smtClean="0"/>
              <a:t>Assumption: view SDP as a pipeline of elements (logical units) that interact using buffers or function calls</a:t>
            </a:r>
          </a:p>
          <a:p>
            <a:pPr lvl="2"/>
            <a:r>
              <a:rPr lang="en-US" dirty="0" smtClean="0"/>
              <a:t>Abstraction covers variety of entities on software data path including middle-</a:t>
            </a:r>
            <a:r>
              <a:rPr lang="en-US" dirty="0" err="1" smtClean="0"/>
              <a:t>bix</a:t>
            </a:r>
            <a:r>
              <a:rPr lang="en-US" dirty="0" smtClean="0"/>
              <a:t> logic, </a:t>
            </a:r>
            <a:r>
              <a:rPr lang="en-US" dirty="0"/>
              <a:t>routines </a:t>
            </a:r>
            <a:r>
              <a:rPr lang="en-US" dirty="0" smtClean="0"/>
              <a:t>in hypervisor and VM’s network stack</a:t>
            </a:r>
          </a:p>
          <a:p>
            <a:pPr lvl="1"/>
            <a:r>
              <a:rPr lang="en-US" dirty="0" smtClean="0"/>
              <a:t>Statically analyze code paths of elements to find possible locations where packets can be dropped</a:t>
            </a:r>
          </a:p>
          <a:p>
            <a:pPr lvl="1"/>
            <a:r>
              <a:rPr lang="en-US" dirty="0" smtClean="0"/>
              <a:t>Instrument </a:t>
            </a:r>
            <a:r>
              <a:rPr lang="en-US" sz="1600" dirty="0" smtClean="0"/>
              <a:t>(add counters to)</a:t>
            </a:r>
            <a:r>
              <a:rPr lang="en-US" dirty="0" smtClean="0"/>
              <a:t> such locations to collect statistics centrally</a:t>
            </a:r>
          </a:p>
          <a:p>
            <a:pPr lvl="1"/>
            <a:r>
              <a:rPr lang="en-US" dirty="0" smtClean="0"/>
              <a:t>Use statistics for two kinds of diagnostic applications </a:t>
            </a:r>
            <a:endParaRPr lang="en-US" dirty="0"/>
          </a:p>
          <a:p>
            <a:pPr lvl="2"/>
            <a:r>
              <a:rPr lang="en-US" dirty="0"/>
              <a:t>d</a:t>
            </a:r>
            <a:r>
              <a:rPr lang="en-US" dirty="0" smtClean="0"/>
              <a:t>ifferent dimensions: across all VMs on a single machine including client VM or </a:t>
            </a:r>
            <a:r>
              <a:rPr lang="en-US" dirty="0" err="1" smtClean="0"/>
              <a:t>middleboxes</a:t>
            </a:r>
            <a:endParaRPr lang="en-US" dirty="0" smtClean="0"/>
          </a:p>
          <a:p>
            <a:pPr lvl="2"/>
            <a:r>
              <a:rPr lang="en-US" dirty="0" smtClean="0"/>
              <a:t>Across collection of </a:t>
            </a:r>
            <a:r>
              <a:rPr lang="en-US" dirty="0" err="1" smtClean="0"/>
              <a:t>middlebox</a:t>
            </a:r>
            <a:r>
              <a:rPr lang="en-US" dirty="0" smtClean="0"/>
              <a:t> VMs chained together (may be on different machines)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1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multi-tenant cloud data centers</a:t>
            </a:r>
          </a:p>
          <a:p>
            <a:pPr lvl="1"/>
            <a:r>
              <a:rPr lang="en-US" dirty="0" smtClean="0"/>
              <a:t>Tenants deploy virtual private clusters consisting of application end-points or </a:t>
            </a:r>
            <a:r>
              <a:rPr lang="en-US" dirty="0" err="1" smtClean="0"/>
              <a:t>middleboxs</a:t>
            </a:r>
            <a:r>
              <a:rPr lang="en-US" dirty="0" smtClean="0"/>
              <a:t> and define their logical links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0" y="2302626"/>
            <a:ext cx="3897013" cy="3122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470" y="2044930"/>
            <a:ext cx="3889752" cy="38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5">
  <a:themeElements>
    <a:clrScheme name="untitled 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titled 15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ntitled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C:\Jennie\Motorola\Motorola U\slide template.ppt</Template>
  <TotalTime>28548</TotalTime>
  <Pages>22</Pages>
  <Words>820</Words>
  <Application>Microsoft Office PowerPoint</Application>
  <PresentationFormat>On-screen Show (4:3)</PresentationFormat>
  <Paragraphs>126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untitled 15</vt:lpstr>
      <vt:lpstr>Custom Design</vt:lpstr>
      <vt:lpstr> "PerfSight: Performance Diagnosis for Software Dataplanes."  Wu, Wenfei, Keqiang He, and Aditya Akella ACM ICM, 2015.</vt:lpstr>
      <vt:lpstr>Software Dataplane ??</vt:lpstr>
      <vt:lpstr>Background: What is SDN ?</vt:lpstr>
      <vt:lpstr>And Network Function Virtualization ?</vt:lpstr>
      <vt:lpstr>SDN | NFV</vt:lpstr>
      <vt:lpstr>Motivation</vt:lpstr>
      <vt:lpstr>Challenges</vt:lpstr>
      <vt:lpstr>Approach</vt:lpstr>
      <vt:lpstr>Settings</vt:lpstr>
      <vt:lpstr>Accurate Diagnosis is Challenging</vt:lpstr>
      <vt:lpstr>PerfSight: Architecture</vt:lpstr>
      <vt:lpstr>Sample System and Elements</vt:lpstr>
      <vt:lpstr>Data Collection</vt:lpstr>
      <vt:lpstr>Diagnosis (1/2)</vt:lpstr>
      <vt:lpstr>Diagnosis (2/2)</vt:lpstr>
      <vt:lpstr>Evaluation (1/3)</vt:lpstr>
      <vt:lpstr>Evaluation (2/3)</vt:lpstr>
      <vt:lpstr>Evaluation (3/3)</vt:lpstr>
      <vt:lpstr>Feasibility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695/CS 590 project presentation template</dc:title>
  <dc:creator>Saurabh Bagchi</dc:creator>
  <cp:lastModifiedBy>Saurabh Bagchi</cp:lastModifiedBy>
  <cp:revision>877</cp:revision>
  <cp:lastPrinted>2000-04-05T22:40:32Z</cp:lastPrinted>
  <dcterms:created xsi:type="dcterms:W3CDTF">1996-10-22T17:47:22Z</dcterms:created>
  <dcterms:modified xsi:type="dcterms:W3CDTF">2016-03-11T17:01:59Z</dcterms:modified>
</cp:coreProperties>
</file>